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2"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p:scale>
          <a:sx n="70" d="100"/>
          <a:sy n="70" d="100"/>
        </p:scale>
        <p:origin x="648"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onedrive.live.com/edit.aspx?resid=7EB5A46966F243CC!20585&amp;cid=7eb5a46966f243cc&amp;CT=1718468467392&amp;OR=ItemsView"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264" y="2551837"/>
            <a:ext cx="4118313" cy="156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3" name="Imagen 2">
            <a:hlinkClick r:id="rId2"/>
          </p:cNvPr>
          <p:cNvPicPr>
            <a:picLocks noChangeAspect="1"/>
          </p:cNvPicPr>
          <p:nvPr/>
        </p:nvPicPr>
        <p:blipFill>
          <a:blip r:embed="rId3"/>
          <a:stretch>
            <a:fillRect/>
          </a:stretch>
        </p:blipFill>
        <p:spPr>
          <a:xfrm>
            <a:off x="1064389" y="2086943"/>
            <a:ext cx="10099479" cy="35807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382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smtClean="0">
                <a:latin typeface="Work Sans Light" pitchFamily="2" charset="77"/>
              </a:rPr>
              <a:t>Prototipo </a:t>
            </a:r>
            <a:r>
              <a:rPr lang="es-ES" sz="1400" dirty="0">
                <a:latin typeface="Work Sans Light" pitchFamily="2" charset="77"/>
              </a:rPr>
              <a:t>No </a:t>
            </a:r>
            <a:r>
              <a:rPr lang="es-ES" sz="1400" dirty="0" smtClean="0">
                <a:latin typeface="Work Sans Light" pitchFamily="2" charset="77"/>
              </a:rPr>
              <a:t>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a:t>
            </a:r>
            <a:r>
              <a:rPr lang="es-MX" sz="1400" dirty="0" smtClean="0">
                <a:latin typeface="Work Sans Light" pitchFamily="2" charset="77"/>
              </a:rPr>
              <a:t>– Servidor Local</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6" name="Imagen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Garcia Salazar</a:t>
            </a:r>
            <a:r>
              <a:rPr lang="es-ES" sz="1600" dirty="0" smtClean="0">
                <a:solidFill>
                  <a:schemeClr val="bg1"/>
                </a:solidFill>
                <a:effectLst>
                  <a:outerShdw blurRad="38100" dist="38100" dir="2700000" algn="tl">
                    <a:srgbClr val="000000">
                      <a:alpha val="43137"/>
                    </a:srgbClr>
                  </a:outerShdw>
                </a:effectLst>
                <a:latin typeface="Work Sans Light" pitchFamily="2" charset="77"/>
              </a:rPr>
              <a:t> Johan Felipe</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1600" dirty="0" smtClean="0">
                <a:solidFill>
                  <a:schemeClr val="bg1"/>
                </a:solidFill>
                <a:effectLst>
                  <a:outerShdw blurRad="38100" dist="38100" dir="2700000" algn="tl">
                    <a:srgbClr val="000000">
                      <a:alpha val="43137"/>
                    </a:srgbClr>
                  </a:outerShdw>
                </a:effectLst>
                <a:latin typeface="Work Sans Light" pitchFamily="2" charset="77"/>
              </a:rPr>
            </a:br>
            <a:r>
              <a:rPr lang="es-ES" sz="16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10" y="108287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10" y="835251"/>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822960" y="1587516"/>
            <a:ext cx="4177304" cy="5262979"/>
          </a:xfrm>
          <a:prstGeom prst="rect">
            <a:avLst/>
          </a:prstGeom>
          <a:noFill/>
        </p:spPr>
        <p:txBody>
          <a:bodyPr wrap="square" rtlCol="0">
            <a:spAutoFit/>
          </a:bodyPr>
          <a:lstStyle/>
          <a:p>
            <a:r>
              <a:rPr lang="es-MX" sz="1600"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err="1" smtClean="0">
                <a:solidFill>
                  <a:schemeClr val="bg1"/>
                </a:solidFill>
                <a:latin typeface="Work Sans Medium" pitchFamily="2" charset="77"/>
              </a:rPr>
              <a:t>TaskMaster</a:t>
            </a:r>
            <a:r>
              <a:rPr lang="es-CO" dirty="0" smtClean="0">
                <a:solidFill>
                  <a:schemeClr val="bg1"/>
                </a:solidFill>
                <a:latin typeface="Work Sans Medium" pitchFamily="2" charset="77"/>
              </a:rPr>
              <a:t> Pro</a:t>
            </a:r>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784173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7" y="3108279"/>
            <a:ext cx="4132634" cy="157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noChangeArrowheads="1"/>
          </p:cNvPicPr>
          <p:nvPr/>
        </p:nvPicPr>
        <p:blipFill>
          <a:blip r:embed="rId4">
            <a:extLst>
              <a:ext uri="{28A0092B-C50C-407E-A947-70E740481C1C}">
                <a14:useLocalDpi xmlns:a14="http://schemas.microsoft.com/office/drawing/2010/main" val="0"/>
              </a:ext>
            </a:extLst>
          </a:blip>
          <a:srcRect l="88753" t="-3394" b="-2"/>
          <a:stretch>
            <a:fillRect/>
          </a:stretch>
        </p:blipFill>
        <p:spPr bwMode="auto">
          <a:xfrm>
            <a:off x="5006037" y="2967649"/>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32441"/>
            <a:ext cx="11447293" cy="2554545"/>
          </a:xfrm>
          <a:prstGeom prst="rect">
            <a:avLst/>
          </a:prstGeom>
          <a:noFill/>
        </p:spPr>
        <p:txBody>
          <a:bodyPr wrap="square" rtlCol="0">
            <a:spAutoFit/>
          </a:bodyPr>
          <a:lstStyle/>
          <a:p>
            <a:r>
              <a:rPr lang="es-MX" sz="1600" dirty="0">
                <a:latin typeface="Work Sans Light" pitchFamily="2" charset="77"/>
              </a:rPr>
              <a:t>La empresa SENA es una organización educativa que ofrece formación gratuita con programas técnicos, tecnológicos y complementarios.</a:t>
            </a:r>
          </a:p>
          <a:p>
            <a:endParaRPr lang="es-MX" sz="1600" dirty="0">
              <a:latin typeface="Work Sans Light" pitchFamily="2" charset="77"/>
            </a:endParaRPr>
          </a:p>
          <a:p>
            <a:r>
              <a:rPr lang="es-MX" sz="1600" dirty="0">
                <a:latin typeface="Work Sans Light" pitchFamily="2" charset="77"/>
              </a:rPr>
              <a:t>A partir de las actividades de levantamiento de información realizada en esta organización, se obtuvo como resultado la identificación de una problemática por la ineficiencia en la ejecución de proyectos formativos grupales, debido a que la forma de organizar, repartir, entregar y monitorear los avances de las actividades o entregables de este proyecto no es óptima y puede causar retraso en los resultados o el no cumplimiento de objetivos propuestos.</a:t>
            </a:r>
          </a:p>
          <a:p>
            <a:endParaRPr lang="es-MX" sz="1600" dirty="0">
              <a:latin typeface="Work Sans Light" pitchFamily="2" charset="77"/>
            </a:endParaRPr>
          </a:p>
          <a:p>
            <a:r>
              <a:rPr lang="es-MX" sz="1600" dirty="0">
                <a:latin typeface="Work Sans Light" pitchFamily="2" charset="77"/>
              </a:rPr>
              <a:t>En los aprendices del SENA, ¿Cómo afecta el uso de una herramienta especializada al desarrollo de un proyecto eficiente?</a:t>
            </a:r>
          </a:p>
          <a:p>
            <a:endParaRPr lang="es-MX" sz="1600" dirty="0">
              <a:latin typeface="Work Sans Light" pitchFamily="2" charset="77"/>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077218"/>
          </a:xfrm>
          <a:prstGeom prst="rect">
            <a:avLst/>
          </a:prstGeom>
          <a:noFill/>
        </p:spPr>
        <p:txBody>
          <a:bodyPr wrap="square" rtlCol="0">
            <a:spAutoFit/>
          </a:bodyPr>
          <a:lstStyle/>
          <a:p>
            <a:r>
              <a:rPr lang="es-MX" sz="1600" dirty="0">
                <a:latin typeface="Work Sans Light" pitchFamily="2" charset="77"/>
              </a:rPr>
              <a:t>Desarrollar un sistema de información web de gestión de proyectos y actividades para el seguimiento, apoyo y desarrollo de proyectos formativos eficientes de los aprendices del SENA.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usuarios y roles de la empresa SENA.</a:t>
            </a:r>
          </a:p>
          <a:p>
            <a:pPr marL="285750" indent="-285750">
              <a:buFont typeface="Arial" panose="020B0604020202020204" pitchFamily="34" charset="0"/>
              <a:buChar char="•"/>
            </a:pPr>
            <a:r>
              <a:rPr lang="es-MX" sz="1600" dirty="0" smtClean="0">
                <a:latin typeface="Work Sans Light" pitchFamily="2" charset="77"/>
              </a:rPr>
              <a:t>Implementar </a:t>
            </a:r>
            <a:r>
              <a:rPr lang="es-MX" sz="1600" dirty="0">
                <a:latin typeface="Work Sans Light" pitchFamily="2" charset="77"/>
              </a:rPr>
              <a:t>funcionalidades básicas de gestión de proyectos.</a:t>
            </a:r>
          </a:p>
          <a:p>
            <a:pPr marL="285750" indent="-285750">
              <a:buFont typeface="Arial" panose="020B0604020202020204" pitchFamily="34" charset="0"/>
              <a:buChar char="•"/>
            </a:pPr>
            <a:r>
              <a:rPr lang="es-MX" sz="1600" dirty="0" smtClean="0">
                <a:latin typeface="Work Sans Light" pitchFamily="2" charset="77"/>
              </a:rPr>
              <a:t>Optimizar </a:t>
            </a:r>
            <a:r>
              <a:rPr lang="es-MX" sz="1600" dirty="0">
                <a:latin typeface="Work Sans Light" pitchFamily="2" charset="77"/>
              </a:rPr>
              <a:t>la gestión de tareas de los proyectos de la empresa SENA.</a:t>
            </a:r>
          </a:p>
          <a:p>
            <a:pPr marL="285750" indent="-285750">
              <a:buFont typeface="Arial" panose="020B0604020202020204" pitchFamily="34" charset="0"/>
              <a:buChar char="•"/>
            </a:pPr>
            <a:r>
              <a:rPr lang="es-MX" sz="1600" dirty="0" smtClean="0">
                <a:latin typeface="Work Sans Light" pitchFamily="2" charset="77"/>
              </a:rPr>
              <a:t>Facilitar </a:t>
            </a:r>
            <a:r>
              <a:rPr lang="es-MX" sz="1600" dirty="0">
                <a:latin typeface="Work Sans Light" pitchFamily="2" charset="77"/>
              </a:rPr>
              <a:t>la comunicación y colaboración de la empresa SENA.</a:t>
            </a:r>
          </a:p>
          <a:p>
            <a:pPr marL="285750" indent="-285750">
              <a:buFont typeface="Arial" panose="020B0604020202020204" pitchFamily="34" charset="0"/>
              <a:buChar char="•"/>
            </a:pPr>
            <a:r>
              <a:rPr lang="es-MX" sz="1600" dirty="0" smtClean="0">
                <a:latin typeface="Work Sans Light" pitchFamily="2" charset="77"/>
              </a:rPr>
              <a:t>Registrar </a:t>
            </a:r>
            <a:r>
              <a:rPr lang="es-MX" sz="1600" dirty="0">
                <a:latin typeface="Work Sans Light" pitchFamily="2" charset="77"/>
              </a:rPr>
              <a:t>y reportar los tiempos dedicados a tareas y proyectos.</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78161"/>
            <a:ext cx="11447293" cy="2062103"/>
          </a:xfrm>
          <a:prstGeom prst="rect">
            <a:avLst/>
          </a:prstGeom>
          <a:noFill/>
        </p:spPr>
        <p:txBody>
          <a:bodyPr wrap="square" rtlCol="0">
            <a:spAutoFit/>
          </a:bodyPr>
          <a:lstStyle/>
          <a:p>
            <a:r>
              <a:rPr lang="es-MX" sz="1600" dirty="0">
                <a:latin typeface="Work Sans Light" pitchFamily="2" charset="77"/>
              </a:rPr>
              <a:t>En el SENA la metodología de estudio está enfocada al desarrollo de proyectos formativos grupales. Investigaciones realizadas han demostrado que el uso de sistemas de información (software) en la gestión de proyectos trae consigo bastantes beneficios, eficiencia en los resultados, mayor productividad y organización. 	</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pitchFamily="2" charset="77"/>
              </a:rPr>
              <a:t>De este modo se propone el desarrollo de un sistema de información web que sirva como herramienta de apoyo al seguimiento de la gestión de proyectos y actividades en el SENA, pretendiendo generar una optimización de los procesos y mayor facilidad para los aprendices a la hora de realizar sus proyectos formativos.</a:t>
            </a: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96153" y="2856241"/>
            <a:ext cx="11447293" cy="3046988"/>
          </a:xfrm>
          <a:prstGeom prst="rect">
            <a:avLst/>
          </a:prstGeom>
          <a:noFill/>
        </p:spPr>
        <p:txBody>
          <a:bodyPr wrap="square" rtlCol="0">
            <a:spAutoFit/>
          </a:bodyPr>
          <a:lstStyle/>
          <a:p>
            <a:r>
              <a:rPr lang="es-MX" sz="1600"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notificaciones, etc. Tener un seguimiento de tiempos y recursos, para llevar un registro del tiempo dedicado a cada tarea, la seguridad y control de acceso que debe tener cada proyecto para permitir o denegar quien puede acceder a que información e integración con herramientas de servicio en la nube (Google Drive, OneDrive) Con la finalidad de mantener toda la información del proyecto accesible y organizada en un solo lugar.</a:t>
            </a:r>
          </a:p>
          <a:p>
            <a:r>
              <a:rPr lang="es-MX" sz="1600" dirty="0" smtClean="0">
                <a:latin typeface="Work Sans Light" pitchFamily="2" charset="77"/>
              </a:rPr>
              <a:t/>
            </a:r>
            <a:br>
              <a:rPr lang="es-MX" sz="1600" dirty="0" smtClean="0">
                <a:latin typeface="Work Sans Light" pitchFamily="2" charset="77"/>
              </a:rPr>
            </a:br>
            <a:r>
              <a:rPr lang="es-MX" sz="1600" dirty="0" smtClean="0">
                <a:latin typeface="Work Sans Light" pitchFamily="2" charset="77"/>
              </a:rPr>
              <a:t>Por </a:t>
            </a:r>
            <a:r>
              <a:rPr lang="es-MX" sz="1600"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sz="1600" dirty="0">
              <a:latin typeface="Work Sans Light" pitchFamily="2" charset="77"/>
            </a:endParaRPr>
          </a:p>
          <a:p>
            <a:endParaRPr lang="es-MX"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4524315"/>
          </a:xfrm>
          <a:prstGeom prst="rect">
            <a:avLst/>
          </a:prstGeom>
          <a:noFill/>
        </p:spPr>
        <p:txBody>
          <a:bodyPr wrap="square" rtlCol="0">
            <a:spAutoFit/>
          </a:bodyPr>
          <a:lstStyle/>
          <a:p>
            <a:r>
              <a:rPr lang="es-MX" sz="1600" dirty="0">
                <a:latin typeface="Work Sans Light" pitchFamily="2" charset="77"/>
              </a:rPr>
              <a:t>Algunas De las tecnologías y herramientas a utilizar para el desarrollo de este proyecto serán: </a:t>
            </a:r>
            <a:r>
              <a:rPr lang="es-MX" sz="1600" dirty="0" smtClean="0">
                <a:latin typeface="Work Sans Light" pitchFamily="2" charset="77"/>
              </a:rPr>
              <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•Lenguajes </a:t>
            </a:r>
            <a:r>
              <a:rPr lang="es-MX" sz="1600" dirty="0">
                <a:latin typeface="Work Sans Light" pitchFamily="2" charset="77"/>
              </a:rPr>
              <a:t>de Programación: HTML, CSS, JavaScript (para el </a:t>
            </a:r>
            <a:r>
              <a:rPr lang="es-MX" sz="1600" dirty="0" err="1">
                <a:latin typeface="Work Sans Light" pitchFamily="2" charset="77"/>
              </a:rPr>
              <a:t>frontend</a:t>
            </a:r>
            <a:r>
              <a:rPr lang="es-MX" sz="1600" dirty="0">
                <a:latin typeface="Work Sans Light" pitchFamily="2" charset="77"/>
              </a:rPr>
              <a:t>), y un lenguaje </a:t>
            </a:r>
            <a:r>
              <a:rPr lang="es-MX" sz="1600" dirty="0" err="1">
                <a:latin typeface="Work Sans Light" pitchFamily="2" charset="77"/>
              </a:rPr>
              <a:t>backend</a:t>
            </a:r>
            <a:r>
              <a:rPr lang="es-MX" sz="1600" dirty="0">
                <a:latin typeface="Work Sans Light" pitchFamily="2" charset="77"/>
              </a:rPr>
              <a:t> como Python, Ruby o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a:t>
            </a:r>
            <a:r>
              <a:rPr lang="es-MX" sz="1600" dirty="0" err="1" smtClean="0">
                <a:latin typeface="Work Sans Light" pitchFamily="2" charset="77"/>
              </a:rPr>
              <a:t>Frameworks</a:t>
            </a:r>
            <a:r>
              <a:rPr lang="es-MX" sz="1600" dirty="0" smtClean="0">
                <a:latin typeface="Work Sans Light" pitchFamily="2" charset="77"/>
              </a:rPr>
              <a:t> </a:t>
            </a:r>
            <a:r>
              <a:rPr lang="es-MX" sz="1600" dirty="0">
                <a:latin typeface="Work Sans Light" pitchFamily="2" charset="77"/>
              </a:rPr>
              <a:t>Web: Para el desarrollo del </a:t>
            </a:r>
            <a:r>
              <a:rPr lang="es-MX" sz="1600" dirty="0" err="1">
                <a:latin typeface="Work Sans Light" pitchFamily="2" charset="77"/>
              </a:rPr>
              <a:t>backend</a:t>
            </a:r>
            <a:r>
              <a:rPr lang="es-MX" sz="1600" dirty="0">
                <a:latin typeface="Work Sans Light" pitchFamily="2" charset="77"/>
              </a:rPr>
              <a:t>, sea considerará el uso de </a:t>
            </a:r>
            <a:r>
              <a:rPr lang="es-MX" sz="1600" dirty="0" err="1">
                <a:latin typeface="Work Sans Light" pitchFamily="2" charset="77"/>
              </a:rPr>
              <a:t>frameworks</a:t>
            </a:r>
            <a:r>
              <a:rPr lang="es-MX" sz="1600" dirty="0">
                <a:latin typeface="Work Sans Light" pitchFamily="2" charset="77"/>
              </a:rPr>
              <a:t> como Django (Python), Ruby </a:t>
            </a:r>
            <a:r>
              <a:rPr lang="es-MX" sz="1600" dirty="0" err="1">
                <a:latin typeface="Work Sans Light" pitchFamily="2" charset="77"/>
              </a:rPr>
              <a:t>on</a:t>
            </a:r>
            <a:r>
              <a:rPr lang="es-MX" sz="1600" dirty="0">
                <a:latin typeface="Work Sans Light" pitchFamily="2" charset="77"/>
              </a:rPr>
              <a:t> </a:t>
            </a:r>
            <a:r>
              <a:rPr lang="es-MX" sz="1600" dirty="0" err="1">
                <a:latin typeface="Work Sans Light" pitchFamily="2" charset="77"/>
              </a:rPr>
              <a:t>Rails</a:t>
            </a:r>
            <a:r>
              <a:rPr lang="es-MX" sz="1600" dirty="0">
                <a:latin typeface="Work Sans Light" pitchFamily="2" charset="77"/>
              </a:rPr>
              <a:t> (Ruby), o Express.js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•Bases </a:t>
            </a:r>
            <a:r>
              <a:rPr lang="es-MX" sz="1600" dirty="0">
                <a:latin typeface="Work Sans Light" pitchFamily="2" charset="77"/>
              </a:rPr>
              <a:t>de Datos: Para almacenar datos, se pueden utilizar bases de datos </a:t>
            </a:r>
            <a:r>
              <a:rPr lang="es-MX" sz="1600" dirty="0" err="1">
                <a:latin typeface="Work Sans Light" pitchFamily="2" charset="77"/>
              </a:rPr>
              <a:t>NoSQL</a:t>
            </a:r>
            <a:r>
              <a:rPr lang="es-MX" sz="1600" dirty="0">
                <a:latin typeface="Work Sans Light" pitchFamily="2" charset="77"/>
              </a:rPr>
              <a:t> como </a:t>
            </a:r>
            <a:r>
              <a:rPr lang="es-MX" sz="1600" dirty="0" err="1">
                <a:latin typeface="Work Sans Light" pitchFamily="2" charset="77"/>
              </a:rPr>
              <a:t>MongoDB</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Desarrollo: </a:t>
            </a:r>
            <a:r>
              <a:rPr lang="es-MX" sz="1600" dirty="0" err="1">
                <a:latin typeface="Work Sans Light" pitchFamily="2" charset="77"/>
              </a:rPr>
              <a:t>Git</a:t>
            </a:r>
            <a:r>
              <a:rPr lang="es-MX" sz="1600" dirty="0">
                <a:latin typeface="Work Sans Light" pitchFamily="2" charset="77"/>
              </a:rPr>
              <a:t> para control de versiones, y entornos de desarrollo integrados (</a:t>
            </a:r>
            <a:r>
              <a:rPr lang="es-MX" sz="1600" dirty="0" err="1">
                <a:latin typeface="Work Sans Light" pitchFamily="2" charset="77"/>
              </a:rPr>
              <a:t>IDEs</a:t>
            </a:r>
            <a:r>
              <a:rPr lang="es-MX" sz="1600" dirty="0">
                <a:latin typeface="Work Sans Light" pitchFamily="2" charset="77"/>
              </a:rPr>
              <a:t>) como Visual Studio Code</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Despliegue: Para desplegar la aplicación, utilizar servicios de alojamiento en la nube como AWS, </a:t>
            </a:r>
            <a:r>
              <a:rPr lang="es-MX" sz="1600" dirty="0" err="1">
                <a:latin typeface="Work Sans Light" pitchFamily="2" charset="77"/>
              </a:rPr>
              <a:t>Heroku</a:t>
            </a:r>
            <a:r>
              <a:rPr lang="es-MX" sz="1600" dirty="0">
                <a:latin typeface="Work Sans Light" pitchFamily="2" charset="77"/>
              </a:rPr>
              <a:t> o </a:t>
            </a:r>
            <a:r>
              <a:rPr lang="es-MX" sz="1600" dirty="0" err="1">
                <a:latin typeface="Work Sans Light" pitchFamily="2" charset="77"/>
              </a:rPr>
              <a:t>DigitalOcean</a:t>
            </a:r>
            <a:r>
              <a:rPr lang="es-MX" sz="1600" dirty="0">
                <a:latin typeface="Work Sans Light" pitchFamily="2" charset="77"/>
              </a:rPr>
              <a:t>.</a:t>
            </a:r>
          </a:p>
          <a:p>
            <a:endParaRPr lang="es-MX" sz="1600" dirty="0">
              <a:latin typeface="Work Sans Light" pitchFamily="2" charset="77"/>
            </a:endParaRPr>
          </a:p>
          <a:p>
            <a:r>
              <a:rPr lang="es-MX" sz="1600"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3687</TotalTime>
  <Words>958</Words>
  <Application>Microsoft Office PowerPoint</Application>
  <PresentationFormat>Panorámica</PresentationFormat>
  <Paragraphs>82</Paragraphs>
  <Slides>12</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81</cp:revision>
  <dcterms:created xsi:type="dcterms:W3CDTF">2020-10-01T23:51:28Z</dcterms:created>
  <dcterms:modified xsi:type="dcterms:W3CDTF">2024-06-15T16:25:04Z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